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56" r:id="rId2"/>
    <p:sldId id="260" r:id="rId3"/>
    <p:sldId id="261" r:id="rId4"/>
    <p:sldId id="262" r:id="rId5"/>
    <p:sldId id="263" r:id="rId6"/>
    <p:sldId id="265" r:id="rId7"/>
    <p:sldId id="264" r:id="rId8"/>
    <p:sldId id="257" r:id="rId9"/>
    <p:sldId id="258" r:id="rId10"/>
    <p:sldId id="259" r:id="rId11"/>
  </p:sldIdLst>
  <p:sldSz cx="9144000" cy="6858000" type="screen4x3"/>
  <p:notesSz cx="6858000" cy="9212263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0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7D461-0999-4930-A6E0-D0BC4FFB7EDE}" type="datetimeFigureOut">
              <a:rPr lang="es-AR" smtClean="0"/>
              <a:pPr/>
              <a:t>30/06/2013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750051"/>
            <a:ext cx="2971800" cy="460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750051"/>
            <a:ext cx="2971800" cy="460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C8F03-3305-4431-835C-ADD56FC209E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67424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E500-0E16-4255-8C83-BD75D3E4A83F}" type="datetimeFigureOut">
              <a:rPr lang="es-AR" smtClean="0"/>
              <a:pPr/>
              <a:t>30/06/2013</a:t>
            </a:fld>
            <a:endParaRPr lang="es-A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5E13-E4EA-470E-9B4D-42C93DCA81E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E500-0E16-4255-8C83-BD75D3E4A83F}" type="datetimeFigureOut">
              <a:rPr lang="es-AR" smtClean="0"/>
              <a:pPr/>
              <a:t>30/06/2013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5E13-E4EA-470E-9B4D-42C93DCA81E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E500-0E16-4255-8C83-BD75D3E4A83F}" type="datetimeFigureOut">
              <a:rPr lang="es-AR" smtClean="0"/>
              <a:pPr/>
              <a:t>30/06/2013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5E13-E4EA-470E-9B4D-42C93DCA81E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E500-0E16-4255-8C83-BD75D3E4A83F}" type="datetimeFigureOut">
              <a:rPr lang="es-AR" smtClean="0"/>
              <a:pPr/>
              <a:t>30/06/2013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5E13-E4EA-470E-9B4D-42C93DCA81E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E500-0E16-4255-8C83-BD75D3E4A83F}" type="datetimeFigureOut">
              <a:rPr lang="es-AR" smtClean="0"/>
              <a:pPr/>
              <a:t>30/06/2013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5E13-E4EA-470E-9B4D-42C93DCA81E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E500-0E16-4255-8C83-BD75D3E4A83F}" type="datetimeFigureOut">
              <a:rPr lang="es-AR" smtClean="0"/>
              <a:pPr/>
              <a:t>30/06/2013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5E13-E4EA-470E-9B4D-42C93DCA81E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E500-0E16-4255-8C83-BD75D3E4A83F}" type="datetimeFigureOut">
              <a:rPr lang="es-AR" smtClean="0"/>
              <a:pPr/>
              <a:t>30/06/2013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5E13-E4EA-470E-9B4D-42C93DCA81E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E500-0E16-4255-8C83-BD75D3E4A83F}" type="datetimeFigureOut">
              <a:rPr lang="es-AR" smtClean="0"/>
              <a:pPr/>
              <a:t>30/06/2013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5E13-E4EA-470E-9B4D-42C93DCA81E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E500-0E16-4255-8C83-BD75D3E4A83F}" type="datetimeFigureOut">
              <a:rPr lang="es-AR" smtClean="0"/>
              <a:pPr/>
              <a:t>30/06/2013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5E13-E4EA-470E-9B4D-42C93DCA81E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E500-0E16-4255-8C83-BD75D3E4A83F}" type="datetimeFigureOut">
              <a:rPr lang="es-AR" smtClean="0"/>
              <a:pPr/>
              <a:t>30/06/2013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5E13-E4EA-470E-9B4D-42C93DCA81E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E500-0E16-4255-8C83-BD75D3E4A83F}" type="datetimeFigureOut">
              <a:rPr lang="es-AR" smtClean="0"/>
              <a:pPr/>
              <a:t>30/06/2013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9A5E13-E4EA-470E-9B4D-42C93DCA81E3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F3E500-0E16-4255-8C83-BD75D3E4A83F}" type="datetimeFigureOut">
              <a:rPr lang="es-AR" smtClean="0"/>
              <a:pPr/>
              <a:t>30/06/2013</a:t>
            </a:fld>
            <a:endParaRPr lang="es-A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9A5E13-E4EA-470E-9B4D-42C93DCA81E3}" type="slidenum">
              <a:rPr lang="es-AR" smtClean="0"/>
              <a:pPr/>
              <a:t>‹Nº›</a:t>
            </a:fld>
            <a:endParaRPr lang="es-A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2800" y="1916832"/>
            <a:ext cx="7851648" cy="1828800"/>
          </a:xfrm>
        </p:spPr>
        <p:txBody>
          <a:bodyPr>
            <a:noAutofit/>
          </a:bodyPr>
          <a:lstStyle/>
          <a:p>
            <a:r>
              <a:rPr lang="es-ES" sz="9600" dirty="0" smtClean="0"/>
              <a:t>Las partes de la</a:t>
            </a:r>
            <a:br>
              <a:rPr lang="es-ES" sz="9600" dirty="0" smtClean="0"/>
            </a:br>
            <a:r>
              <a:rPr lang="es-ES" sz="9600" dirty="0" smtClean="0"/>
              <a:t> Santa Misa</a:t>
            </a:r>
            <a:endParaRPr lang="es-AR" sz="9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5" t="33800" r="3692" b="2936"/>
          <a:stretch/>
        </p:blipFill>
        <p:spPr bwMode="auto">
          <a:xfrm>
            <a:off x="6732240" y="4572000"/>
            <a:ext cx="2059537" cy="1928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6094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http://t0.gstatic.com/images?q=tbn:ANd9GcQZVHnCt0cOSFMSTUnsu_E_eIYtQMZ_6bMSii5qw_hAFYEfM46h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544888"/>
            <a:ext cx="27003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Título"/>
          <p:cNvSpPr txBox="1">
            <a:spLocks noGrp="1"/>
          </p:cNvSpPr>
          <p:nvPr>
            <p:ph type="title"/>
          </p:nvPr>
        </p:nvSpPr>
        <p:spPr>
          <a:xfrm>
            <a:off x="0" y="-27384"/>
            <a:ext cx="9144000" cy="108012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AR" sz="3200" b="1" i="1" dirty="0" smtClean="0"/>
              <a:t>Hacia una parroquia renovada en la comunión</a:t>
            </a:r>
            <a:endParaRPr lang="es-AR" sz="3200" b="1" i="1" dirty="0"/>
          </a:p>
        </p:txBody>
      </p:sp>
      <p:sp>
        <p:nvSpPr>
          <p:cNvPr id="14340" name="7 CuadroTexto"/>
          <p:cNvSpPr txBox="1">
            <a:spLocks noChangeArrowheads="1"/>
          </p:cNvSpPr>
          <p:nvPr/>
        </p:nvSpPr>
        <p:spPr bwMode="auto">
          <a:xfrm>
            <a:off x="227013" y="1479550"/>
            <a:ext cx="68421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AR" sz="3200" b="1" dirty="0">
                <a:solidFill>
                  <a:prstClr val="black"/>
                </a:solidFill>
                <a:latin typeface="Calibri" pitchFamily="34" charset="0"/>
              </a:rPr>
              <a:t>3… para una parroquia renovada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155575" y="1341438"/>
            <a:ext cx="6985000" cy="863600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white"/>
              </a:solidFill>
            </a:endParaRPr>
          </a:p>
        </p:txBody>
      </p:sp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507897" y="2697369"/>
            <a:ext cx="61926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3200" b="1" i="1" dirty="0" smtClean="0">
                <a:solidFill>
                  <a:prstClr val="black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Calibri" pitchFamily="34" charset="0"/>
              </a:rPr>
              <a:t>Conversión</a:t>
            </a:r>
          </a:p>
        </p:txBody>
      </p:sp>
      <p:sp>
        <p:nvSpPr>
          <p:cNvPr id="11" name="7 CuadroTexto"/>
          <p:cNvSpPr txBox="1">
            <a:spLocks noChangeArrowheads="1"/>
          </p:cNvSpPr>
          <p:nvPr/>
        </p:nvSpPr>
        <p:spPr bwMode="auto">
          <a:xfrm>
            <a:off x="702281" y="3717032"/>
            <a:ext cx="61926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3200" b="1" i="1" dirty="0" smtClean="0">
                <a:solidFill>
                  <a:prstClr val="black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Calibri" pitchFamily="34" charset="0"/>
              </a:rPr>
              <a:t>Renovación - Transformación</a:t>
            </a:r>
          </a:p>
        </p:txBody>
      </p:sp>
      <p:sp>
        <p:nvSpPr>
          <p:cNvPr id="12" name="7 CuadroTexto"/>
          <p:cNvSpPr txBox="1">
            <a:spLocks noChangeArrowheads="1"/>
          </p:cNvSpPr>
          <p:nvPr/>
        </p:nvSpPr>
        <p:spPr bwMode="auto">
          <a:xfrm>
            <a:off x="1353060" y="4581128"/>
            <a:ext cx="4590836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3200" b="1" i="1" dirty="0" smtClean="0">
                <a:solidFill>
                  <a:prstClr val="black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Calibri" pitchFamily="34" charset="0"/>
              </a:rPr>
              <a:t>Responsabilidad</a:t>
            </a:r>
          </a:p>
        </p:txBody>
      </p:sp>
    </p:spTree>
    <p:extLst>
      <p:ext uri="{BB962C8B-B14F-4D97-AF65-F5344CB8AC3E}">
        <p14:creationId xmlns="" xmlns:p14="http://schemas.microsoft.com/office/powerpoint/2010/main" val="7900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I. Ritos Iniciales.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s-ES" dirty="0">
                <a:solidFill>
                  <a:srgbClr val="3F4139"/>
                </a:solidFill>
                <a:latin typeface="Arial"/>
              </a:rPr>
              <a:t>Procesión</a:t>
            </a:r>
          </a:p>
          <a:p>
            <a:pPr>
              <a:buFont typeface="+mj-lt"/>
              <a:buAutoNum type="arabicPeriod"/>
            </a:pPr>
            <a:r>
              <a:rPr lang="es-ES" dirty="0">
                <a:solidFill>
                  <a:srgbClr val="3F4139"/>
                </a:solidFill>
                <a:latin typeface="Arial"/>
              </a:rPr>
              <a:t>Canto de Entrada</a:t>
            </a:r>
          </a:p>
          <a:p>
            <a:pPr>
              <a:buFont typeface="+mj-lt"/>
              <a:buAutoNum type="arabicPeriod"/>
            </a:pPr>
            <a:r>
              <a:rPr lang="es-ES" dirty="0">
                <a:solidFill>
                  <a:srgbClr val="3F4139"/>
                </a:solidFill>
                <a:latin typeface="Arial"/>
              </a:rPr>
              <a:t>Saludo</a:t>
            </a:r>
          </a:p>
          <a:p>
            <a:pPr>
              <a:buFont typeface="+mj-lt"/>
              <a:buAutoNum type="arabicPeriod"/>
            </a:pPr>
            <a:r>
              <a:rPr lang="es-ES" dirty="0">
                <a:solidFill>
                  <a:srgbClr val="3F4139"/>
                </a:solidFill>
                <a:latin typeface="Arial"/>
              </a:rPr>
              <a:t>Acto Penitencial</a:t>
            </a:r>
          </a:p>
          <a:p>
            <a:pPr>
              <a:buFont typeface="+mj-lt"/>
              <a:buAutoNum type="arabicPeriod"/>
            </a:pPr>
            <a:r>
              <a:rPr lang="es-ES" dirty="0">
                <a:solidFill>
                  <a:srgbClr val="3F4139"/>
                </a:solidFill>
                <a:latin typeface="Arial"/>
              </a:rPr>
              <a:t>Gloria</a:t>
            </a:r>
          </a:p>
          <a:p>
            <a:pPr>
              <a:buFont typeface="+mj-lt"/>
              <a:buAutoNum type="arabicPeriod"/>
            </a:pPr>
            <a:r>
              <a:rPr lang="es-ES" dirty="0">
                <a:solidFill>
                  <a:srgbClr val="3F4139"/>
                </a:solidFill>
                <a:latin typeface="Arial"/>
              </a:rPr>
              <a:t>Oración Colecta</a:t>
            </a:r>
          </a:p>
          <a:p>
            <a:endParaRPr lang="es-A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21088"/>
            <a:ext cx="2380225" cy="216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9536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II. Liturgia de la Palabra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s-ES" dirty="0">
                <a:solidFill>
                  <a:srgbClr val="3F4139"/>
                </a:solidFill>
                <a:latin typeface="Arial"/>
              </a:rPr>
              <a:t>Primera Lectura</a:t>
            </a:r>
          </a:p>
          <a:p>
            <a:pPr>
              <a:buFont typeface="+mj-lt"/>
              <a:buAutoNum type="arabicPeriod"/>
            </a:pPr>
            <a:r>
              <a:rPr lang="es-ES" dirty="0">
                <a:solidFill>
                  <a:srgbClr val="3F4139"/>
                </a:solidFill>
                <a:latin typeface="Arial"/>
              </a:rPr>
              <a:t>Salmo</a:t>
            </a:r>
          </a:p>
          <a:p>
            <a:pPr>
              <a:buFont typeface="+mj-lt"/>
              <a:buAutoNum type="arabicPeriod"/>
            </a:pPr>
            <a:r>
              <a:rPr lang="es-ES" dirty="0">
                <a:solidFill>
                  <a:srgbClr val="3F4139"/>
                </a:solidFill>
                <a:latin typeface="Arial"/>
              </a:rPr>
              <a:t>Segunda Lectura</a:t>
            </a:r>
          </a:p>
          <a:p>
            <a:pPr>
              <a:buFont typeface="+mj-lt"/>
              <a:buAutoNum type="arabicPeriod"/>
            </a:pPr>
            <a:r>
              <a:rPr lang="es-ES" dirty="0">
                <a:solidFill>
                  <a:srgbClr val="3F4139"/>
                </a:solidFill>
                <a:latin typeface="Arial"/>
              </a:rPr>
              <a:t>Evangelio</a:t>
            </a:r>
          </a:p>
          <a:p>
            <a:pPr>
              <a:buFont typeface="+mj-lt"/>
              <a:buAutoNum type="arabicPeriod"/>
            </a:pPr>
            <a:r>
              <a:rPr lang="es-ES" dirty="0">
                <a:solidFill>
                  <a:srgbClr val="3F4139"/>
                </a:solidFill>
                <a:latin typeface="Arial"/>
              </a:rPr>
              <a:t>Homilía</a:t>
            </a:r>
          </a:p>
          <a:p>
            <a:pPr>
              <a:buFont typeface="+mj-lt"/>
              <a:buAutoNum type="arabicPeriod"/>
            </a:pPr>
            <a:r>
              <a:rPr lang="es-ES" dirty="0">
                <a:solidFill>
                  <a:srgbClr val="3F4139"/>
                </a:solidFill>
                <a:latin typeface="Arial"/>
              </a:rPr>
              <a:t>Credo</a:t>
            </a:r>
          </a:p>
          <a:p>
            <a:pPr>
              <a:buFont typeface="+mj-lt"/>
              <a:buAutoNum type="arabicPeriod"/>
            </a:pPr>
            <a:r>
              <a:rPr lang="es-ES" dirty="0">
                <a:solidFill>
                  <a:srgbClr val="3F4139"/>
                </a:solidFill>
                <a:latin typeface="Arial"/>
              </a:rPr>
              <a:t>Oración Universal</a:t>
            </a:r>
          </a:p>
          <a:p>
            <a:endParaRPr lang="es-A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05064"/>
            <a:ext cx="2406774" cy="229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503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III. Liturgia de la Eucaristía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s-ES" dirty="0">
                <a:solidFill>
                  <a:srgbClr val="3F4139"/>
                </a:solidFill>
                <a:latin typeface="Arial"/>
              </a:rPr>
              <a:t>Presentación de </a:t>
            </a:r>
            <a:r>
              <a:rPr lang="es-ES" dirty="0" smtClean="0">
                <a:solidFill>
                  <a:srgbClr val="3F4139"/>
                </a:solidFill>
                <a:latin typeface="Arial"/>
              </a:rPr>
              <a:t>dones - colecta</a:t>
            </a:r>
            <a:endParaRPr lang="es-ES" dirty="0">
              <a:solidFill>
                <a:srgbClr val="3F4139"/>
              </a:solidFill>
              <a:latin typeface="Arial"/>
            </a:endParaRPr>
          </a:p>
          <a:p>
            <a:pPr>
              <a:buFont typeface="+mj-lt"/>
              <a:buAutoNum type="arabicPeriod"/>
            </a:pPr>
            <a:r>
              <a:rPr lang="es-ES" dirty="0">
                <a:solidFill>
                  <a:srgbClr val="3F4139"/>
                </a:solidFill>
                <a:latin typeface="Arial"/>
              </a:rPr>
              <a:t>Plegaria Eucarística</a:t>
            </a:r>
          </a:p>
          <a:p>
            <a:pPr>
              <a:buFont typeface="+mj-lt"/>
              <a:buAutoNum type="arabicPeriod"/>
            </a:pPr>
            <a:r>
              <a:rPr lang="es-ES" dirty="0">
                <a:solidFill>
                  <a:srgbClr val="3F4139"/>
                </a:solidFill>
                <a:latin typeface="Arial"/>
              </a:rPr>
              <a:t>Rito de Comunión</a:t>
            </a:r>
          </a:p>
          <a:p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49080"/>
            <a:ext cx="2520280" cy="237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393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/>
              <a:t>IV. Bendición y </a:t>
            </a:r>
            <a:r>
              <a:rPr lang="es-AR" b="1" dirty="0" smtClean="0"/>
              <a:t>Envío</a:t>
            </a:r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8920"/>
            <a:ext cx="5500096" cy="335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5633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46"/>
          </a:xfrm>
        </p:spPr>
        <p:txBody>
          <a:bodyPr/>
          <a:lstStyle/>
          <a:p>
            <a:r>
              <a:rPr lang="es-ES" b="1" i="1" dirty="0" smtClean="0"/>
              <a:t>Cualidades de la colecta: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s-ES" sz="3600" b="1" dirty="0" smtClean="0"/>
              <a:t>Consciente</a:t>
            </a:r>
            <a:r>
              <a:rPr lang="es-ES" sz="3600" dirty="0" smtClean="0"/>
              <a:t>: tiene que ser el fruto de un compromiso interior.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3600" b="1" dirty="0" smtClean="0"/>
              <a:t>Proporcionada</a:t>
            </a:r>
            <a:r>
              <a:rPr lang="es-ES" sz="3600" dirty="0" smtClean="0"/>
              <a:t>: La medida de la ofrenda está dada por las posibilidades y la conciencia de cada uno. Solamente uno mismo puede saber lo que tiene y lo que puede dar…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3600" b="1" dirty="0" smtClean="0"/>
              <a:t>Constante</a:t>
            </a:r>
            <a:r>
              <a:rPr lang="es-ES" sz="3600" dirty="0" smtClean="0"/>
              <a:t>: Los beneficios que la  Iglesia nos ofrece   (sacramentos, caridad, catequesis…) son constantes. También son constantes sus necesidades.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EUCARISTÍA</a:t>
            </a:r>
            <a:endParaRPr lang="es-A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18" t="10137" r="9963" b="9332"/>
          <a:stretch/>
        </p:blipFill>
        <p:spPr bwMode="auto">
          <a:xfrm>
            <a:off x="5724128" y="3356992"/>
            <a:ext cx="272701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19256" cy="438912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Es </a:t>
            </a:r>
            <a:r>
              <a:rPr lang="es-ES" dirty="0"/>
              <a:t>acción de gracias a Dios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 smtClean="0"/>
              <a:t>Las palabras</a:t>
            </a:r>
            <a:r>
              <a:rPr lang="es-ES" dirty="0"/>
              <a:t> </a:t>
            </a:r>
            <a:r>
              <a:rPr lang="es-ES" i="1" dirty="0" err="1">
                <a:solidFill>
                  <a:srgbClr val="FF0000"/>
                </a:solidFill>
              </a:rPr>
              <a:t>eucharistein</a:t>
            </a:r>
            <a:r>
              <a:rPr lang="es-ES" dirty="0"/>
              <a:t> </a:t>
            </a:r>
            <a:r>
              <a:rPr lang="es-ES" dirty="0" smtClean="0"/>
              <a:t>(</a:t>
            </a:r>
            <a:r>
              <a:rPr lang="es-ES" i="1" dirty="0" err="1"/>
              <a:t>Lc</a:t>
            </a:r>
            <a:r>
              <a:rPr lang="es-ES" dirty="0"/>
              <a:t> 22,19; </a:t>
            </a:r>
            <a:r>
              <a:rPr lang="es-ES" i="1" dirty="0"/>
              <a:t>1 Co</a:t>
            </a:r>
            <a:r>
              <a:rPr lang="es-ES" dirty="0"/>
              <a:t>11,24) y </a:t>
            </a:r>
            <a:r>
              <a:rPr lang="es-ES" i="1" dirty="0" err="1">
                <a:solidFill>
                  <a:srgbClr val="FF0000"/>
                </a:solidFill>
              </a:rPr>
              <a:t>eulogein</a:t>
            </a:r>
            <a:r>
              <a:rPr lang="es-ES" dirty="0"/>
              <a:t> (</a:t>
            </a:r>
            <a:r>
              <a:rPr lang="es-ES" i="1" dirty="0"/>
              <a:t>Mt</a:t>
            </a:r>
            <a:r>
              <a:rPr lang="es-ES" dirty="0"/>
              <a:t> 26,26; </a:t>
            </a:r>
            <a:r>
              <a:rPr lang="es-ES" i="1" dirty="0"/>
              <a:t>Mc</a:t>
            </a:r>
            <a:r>
              <a:rPr lang="es-ES" dirty="0"/>
              <a:t> 14,22) recuerdan las bendiciones judías </a:t>
            </a:r>
            <a:r>
              <a:rPr lang="es-ES" dirty="0" smtClean="0"/>
              <a:t>que </a:t>
            </a:r>
            <a:r>
              <a:rPr lang="es-ES" dirty="0"/>
              <a:t>proclaman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—</a:t>
            </a:r>
            <a:r>
              <a:rPr lang="es-ES" dirty="0"/>
              <a:t>sobre todo durante la comida—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las </a:t>
            </a:r>
            <a:r>
              <a:rPr lang="es-ES" dirty="0"/>
              <a:t>obras de Dios: la creación,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la </a:t>
            </a:r>
            <a:r>
              <a:rPr lang="es-ES" dirty="0"/>
              <a:t>redención y la santificación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i="1" dirty="0" smtClean="0">
                <a:latin typeface="+mj-lt"/>
              </a:rPr>
              <a:t>Catecismo Nº 1328 - Nº 1359 y ss.</a:t>
            </a:r>
            <a:endParaRPr lang="es-AR" i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554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Llamada de flecha a la derecha"/>
          <p:cNvSpPr/>
          <p:nvPr/>
        </p:nvSpPr>
        <p:spPr>
          <a:xfrm rot="5400000">
            <a:off x="2700337" y="3033713"/>
            <a:ext cx="1871663" cy="4103688"/>
          </a:xfrm>
          <a:prstGeom prst="rightArrowCallout">
            <a:avLst>
              <a:gd name="adj1" fmla="val 16057"/>
              <a:gd name="adj2" fmla="val 25049"/>
              <a:gd name="adj3" fmla="val 17040"/>
              <a:gd name="adj4" fmla="val 6971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CO">
              <a:solidFill>
                <a:prstClr val="white"/>
              </a:solidFill>
            </a:endParaRPr>
          </a:p>
        </p:txBody>
      </p:sp>
      <p:sp>
        <p:nvSpPr>
          <p:cNvPr id="4" name="3 Título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3200" b="1" i="1" dirty="0" smtClean="0"/>
              <a:t>Hacia una parroquia renovada en la comunión</a:t>
            </a:r>
            <a:endParaRPr lang="es-AR" sz="3200" b="1" i="1" dirty="0"/>
          </a:p>
        </p:txBody>
      </p:sp>
      <p:sp>
        <p:nvSpPr>
          <p:cNvPr id="12292" name="4 CuadroTexto"/>
          <p:cNvSpPr txBox="1">
            <a:spLocks noChangeArrowheads="1"/>
          </p:cNvSpPr>
          <p:nvPr/>
        </p:nvSpPr>
        <p:spPr bwMode="auto">
          <a:xfrm>
            <a:off x="468313" y="1484313"/>
            <a:ext cx="56880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AR" sz="3200" b="1">
                <a:solidFill>
                  <a:prstClr val="black"/>
                </a:solidFill>
                <a:latin typeface="Calibri" pitchFamily="34" charset="0"/>
              </a:rPr>
              <a:t>1. Eclesiología de comunión</a:t>
            </a:r>
          </a:p>
        </p:txBody>
      </p:sp>
      <p:sp>
        <p:nvSpPr>
          <p:cNvPr id="12293" name="6 CuadroTexto"/>
          <p:cNvSpPr txBox="1">
            <a:spLocks noChangeArrowheads="1"/>
          </p:cNvSpPr>
          <p:nvPr/>
        </p:nvSpPr>
        <p:spPr bwMode="auto">
          <a:xfrm>
            <a:off x="498475" y="2565400"/>
            <a:ext cx="79930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AR" sz="3200" b="1" i="1">
                <a:solidFill>
                  <a:prstClr val="black"/>
                </a:solidFill>
                <a:latin typeface="Calibri" pitchFamily="34" charset="0"/>
              </a:rPr>
              <a:t>“Comunión es un concepto indispensable para entender la vida de la Iglesia”  </a:t>
            </a:r>
            <a:r>
              <a:rPr lang="es-AR" sz="2400" b="1" i="1">
                <a:solidFill>
                  <a:prstClr val="black"/>
                </a:solidFill>
                <a:latin typeface="Calibri" pitchFamily="34" charset="0"/>
              </a:rPr>
              <a:t>(CMGD 4)</a:t>
            </a:r>
            <a:endParaRPr lang="es-AR" sz="3200" b="1" i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79388" y="1341438"/>
            <a:ext cx="6913562" cy="86360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white"/>
              </a:solidFill>
            </a:endParaRPr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 rotWithShape="1">
          <a:blip r:embed="rId2" cstate="print"/>
          <a:srcRect l="3722" r="5748"/>
          <a:stretch/>
        </p:blipFill>
        <p:spPr bwMode="auto">
          <a:xfrm>
            <a:off x="7097713" y="4005263"/>
            <a:ext cx="1768475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6 CuadroTexto"/>
          <p:cNvSpPr txBox="1">
            <a:spLocks noChangeArrowheads="1"/>
          </p:cNvSpPr>
          <p:nvPr/>
        </p:nvSpPr>
        <p:spPr bwMode="auto">
          <a:xfrm>
            <a:off x="755576" y="4005064"/>
            <a:ext cx="604867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4400" b="1" i="1" dirty="0" smtClean="0">
                <a:solidFill>
                  <a:prstClr val="black"/>
                </a:solidFill>
                <a:latin typeface="Calibri" pitchFamily="34" charset="0"/>
              </a:rPr>
              <a:t>Comunión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4400" b="1" i="1" dirty="0" smtClean="0">
                <a:solidFill>
                  <a:prstClr val="black"/>
                </a:solidFill>
                <a:latin typeface="Calibri" pitchFamily="34" charset="0"/>
              </a:rPr>
              <a:t>Misión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AR" sz="3200" b="1" i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4000" b="1" i="1" dirty="0" smtClean="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Calibri" pitchFamily="34" charset="0"/>
              </a:rPr>
              <a:t>Nueva Evangelización</a:t>
            </a:r>
          </a:p>
        </p:txBody>
      </p:sp>
    </p:spTree>
    <p:extLst>
      <p:ext uri="{BB962C8B-B14F-4D97-AF65-F5344CB8AC3E}">
        <p14:creationId xmlns="" xmlns:p14="http://schemas.microsoft.com/office/powerpoint/2010/main" val="57184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3200" b="1" i="1" dirty="0" smtClean="0"/>
              <a:t>Hacia una parroquia renovada en la comunión</a:t>
            </a:r>
            <a:endParaRPr lang="es-AR" sz="3200" b="1" i="1" dirty="0"/>
          </a:p>
        </p:txBody>
      </p:sp>
      <p:sp>
        <p:nvSpPr>
          <p:cNvPr id="13315" name="6 CuadroTexto"/>
          <p:cNvSpPr txBox="1">
            <a:spLocks noChangeArrowheads="1"/>
          </p:cNvSpPr>
          <p:nvPr/>
        </p:nvSpPr>
        <p:spPr bwMode="auto">
          <a:xfrm>
            <a:off x="323850" y="1404938"/>
            <a:ext cx="6842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AR" sz="3200" b="1">
                <a:solidFill>
                  <a:prstClr val="black"/>
                </a:solidFill>
                <a:latin typeface="Calibri" pitchFamily="34" charset="0"/>
              </a:rPr>
              <a:t>2… por una espiritualidad de comunión</a:t>
            </a:r>
          </a:p>
        </p:txBody>
      </p:sp>
      <p:sp>
        <p:nvSpPr>
          <p:cNvPr id="12295" name="7 CuadroTexto"/>
          <p:cNvSpPr txBox="1">
            <a:spLocks noChangeArrowheads="1"/>
          </p:cNvSpPr>
          <p:nvPr/>
        </p:nvSpPr>
        <p:spPr bwMode="auto">
          <a:xfrm>
            <a:off x="179388" y="3294707"/>
            <a:ext cx="68421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3200" b="1" dirty="0" smtClean="0">
                <a:solidFill>
                  <a:prstClr val="black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Calibri" pitchFamily="34" charset="0"/>
              </a:rPr>
              <a:t>Traducir la vida del Espíritu para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179388" y="1268413"/>
            <a:ext cx="6985000" cy="86360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white"/>
              </a:solidFill>
            </a:endParaRPr>
          </a:p>
        </p:txBody>
      </p:sp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683568" y="4365104"/>
            <a:ext cx="61926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3200" b="1" i="1" dirty="0" smtClean="0">
                <a:solidFill>
                  <a:prstClr val="black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Calibri" pitchFamily="34" charset="0"/>
              </a:rPr>
              <a:t>contagiar la alegría de la salvación</a:t>
            </a:r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4230688"/>
            <a:ext cx="1838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960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216</Words>
  <Application>Microsoft Office PowerPoint</Application>
  <PresentationFormat>Presentación en pantalla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Flujo</vt:lpstr>
      <vt:lpstr>Las partes de la  Santa Misa</vt:lpstr>
      <vt:lpstr>I. Ritos Iniciales.</vt:lpstr>
      <vt:lpstr>II. Liturgia de la Palabra</vt:lpstr>
      <vt:lpstr>III. Liturgia de la Eucaristía</vt:lpstr>
      <vt:lpstr>IV. Bendición y Envío</vt:lpstr>
      <vt:lpstr>Cualidades de la colecta:</vt:lpstr>
      <vt:lpstr>EUCARISTÍA</vt:lpstr>
      <vt:lpstr>Hacia una parroquia renovada en la comunión</vt:lpstr>
      <vt:lpstr>Hacia una parroquia renovada en la comunión</vt:lpstr>
      <vt:lpstr>Hacia una parroquia renovada en la comunión</vt:lpstr>
    </vt:vector>
  </TitlesOfParts>
  <Company>Windows XP Titan Ultimate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</dc:creator>
  <cp:lastModifiedBy>Colossus User</cp:lastModifiedBy>
  <cp:revision>8</cp:revision>
  <cp:lastPrinted>2013-06-14T13:43:08Z</cp:lastPrinted>
  <dcterms:created xsi:type="dcterms:W3CDTF">2013-06-14T12:06:22Z</dcterms:created>
  <dcterms:modified xsi:type="dcterms:W3CDTF">2013-06-30T20:58:17Z</dcterms:modified>
</cp:coreProperties>
</file>