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83" r:id="rId8"/>
    <p:sldId id="267" r:id="rId9"/>
    <p:sldId id="269" r:id="rId10"/>
    <p:sldId id="275" r:id="rId11"/>
    <p:sldId id="265" r:id="rId12"/>
    <p:sldId id="268" r:id="rId13"/>
    <p:sldId id="263" r:id="rId14"/>
    <p:sldId id="262" r:id="rId15"/>
    <p:sldId id="264" r:id="rId16"/>
    <p:sldId id="286" r:id="rId17"/>
    <p:sldId id="270" r:id="rId18"/>
    <p:sldId id="284" r:id="rId19"/>
    <p:sldId id="282" r:id="rId20"/>
    <p:sldId id="276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505"/>
    <a:srgbClr val="2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553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5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744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970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04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043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191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417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661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22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459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270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/>
          <a:stretch/>
        </p:blipFill>
        <p:spPr bwMode="auto">
          <a:xfrm>
            <a:off x="0" y="3848"/>
            <a:ext cx="9144000" cy="6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87824" y="3861048"/>
            <a:ext cx="6084168" cy="1296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4" y="3738103"/>
            <a:ext cx="6480720" cy="1542033"/>
          </a:xfrm>
        </p:spPr>
        <p:txBody>
          <a:bodyPr>
            <a:noAutofit/>
          </a:bodyPr>
          <a:lstStyle/>
          <a:p>
            <a:r>
              <a:rPr lang="es-AR" sz="7200" b="1" i="1" dirty="0" smtClean="0">
                <a:solidFill>
                  <a:srgbClr val="410505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La </a:t>
            </a:r>
            <a:r>
              <a:rPr lang="es-AR" sz="7200" b="1" i="1" dirty="0" smtClean="0">
                <a:solidFill>
                  <a:srgbClr val="41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Arial" panose="020B0604020202020204" pitchFamily="34" charset="0"/>
              </a:rPr>
              <a:t>misión</a:t>
            </a:r>
            <a:r>
              <a:rPr lang="es-AR" sz="7200" b="1" i="1" dirty="0" smtClean="0">
                <a:solidFill>
                  <a:srgbClr val="410505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 es nuestra</a:t>
            </a:r>
            <a:endParaRPr lang="es-AR" sz="7200" b="1" i="1" dirty="0">
              <a:solidFill>
                <a:srgbClr val="410505"/>
              </a:solidFill>
              <a:latin typeface="Brush Script MT" panose="030608020404060703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3335" y="2852936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5" y="260647"/>
            <a:ext cx="7488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CUALIDADES DE LA COLECTA</a:t>
            </a:r>
            <a:endParaRPr lang="es-A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973176"/>
            <a:ext cx="7776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Consciente:</a:t>
            </a:r>
            <a:r>
              <a:rPr lang="es-AR" sz="3000" dirty="0">
                <a:solidFill>
                  <a:srgbClr val="003300"/>
                </a:solidFill>
              </a:rPr>
              <a:t> tiene que ser el fruto de un compromiso interior.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22193" y="2204864"/>
            <a:ext cx="74888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AR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Proporcionada:</a:t>
            </a:r>
            <a:r>
              <a:rPr lang="es-AR" sz="3000" dirty="0">
                <a:solidFill>
                  <a:srgbClr val="003300"/>
                </a:solidFill>
              </a:rPr>
              <a:t> La medida de la ofrenda está dada por las posibilidades y la conciencia de cada uno. Solamente uno mismo puede saber lo que tiene y lo que puede dar…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4395663"/>
            <a:ext cx="7488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AR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Constante:</a:t>
            </a:r>
            <a:r>
              <a:rPr lang="es-AR" sz="3000" dirty="0">
                <a:solidFill>
                  <a:srgbClr val="003300"/>
                </a:solidFill>
              </a:rPr>
              <a:t> Los beneficios que la  Iglesia nos ofrece   (sacramentos, caridad, catequesis…) son constantes. Así como también lo son sus necesidades.</a:t>
            </a:r>
          </a:p>
        </p:txBody>
      </p:sp>
    </p:spTree>
    <p:extLst>
      <p:ext uri="{BB962C8B-B14F-4D97-AF65-F5344CB8AC3E}">
        <p14:creationId xmlns:p14="http://schemas.microsoft.com/office/powerpoint/2010/main" val="269281193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5797" y="2857699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8078" y="1217616"/>
            <a:ext cx="76822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AR" sz="3000" b="1" i="1" dirty="0">
                <a:solidFill>
                  <a:prstClr val="black"/>
                </a:solidFill>
              </a:rPr>
              <a:t>Ordinarias</a:t>
            </a:r>
            <a:endParaRPr lang="es-AR" sz="3000" b="1" dirty="0">
              <a:solidFill>
                <a:prstClr val="black"/>
              </a:solidFill>
            </a:endParaRPr>
          </a:p>
          <a:p>
            <a:pPr lvl="0"/>
            <a:r>
              <a:rPr lang="es-AR" sz="3000" dirty="0">
                <a:solidFill>
                  <a:prstClr val="black"/>
                </a:solidFill>
              </a:rPr>
              <a:t>Destinadas al anuncio de la Palabra de Dios, celebración de los sacramentos, obras de caridad y sostenimiento de la parroquia.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8078" y="3404607"/>
            <a:ext cx="78553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000" b="1" i="1" dirty="0">
                <a:solidFill>
                  <a:prstClr val="black"/>
                </a:solidFill>
              </a:rPr>
              <a:t>Extraordinarias o Imperadas</a:t>
            </a:r>
          </a:p>
          <a:p>
            <a:pPr lvl="0"/>
            <a:r>
              <a:rPr lang="es-AR" sz="3000" dirty="0">
                <a:solidFill>
                  <a:prstClr val="black"/>
                </a:solidFill>
              </a:rPr>
              <a:t>Destinadas a fines específicos. Cubren iniciativas caritativas y el anuncio  del evangelio. Se realizan en fechas fijadas.   Nadie esta eximido de realizarla y anunciarla a los fieles.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r="45840" b="93188"/>
          <a:stretch/>
        </p:blipFill>
        <p:spPr bwMode="auto">
          <a:xfrm>
            <a:off x="3381153" y="246063"/>
            <a:ext cx="1382233" cy="43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8936" y="2852935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9" y="972017"/>
            <a:ext cx="8028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3200" b="1" i="1" dirty="0">
                <a:solidFill>
                  <a:srgbClr val="EEECE1">
                    <a:lumMod val="10000"/>
                  </a:srgbClr>
                </a:solidFill>
              </a:rPr>
              <a:t>COLECTAS IMPERADAS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5211" y="1581029"/>
            <a:ext cx="80283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800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Pontificias: </a:t>
            </a:r>
          </a:p>
          <a:p>
            <a:pPr lvl="0"/>
            <a:r>
              <a:rPr lang="es-AR" sz="2800" dirty="0">
                <a:solidFill>
                  <a:prstClr val="black"/>
                </a:solidFill>
              </a:rPr>
              <a:t>Misiones al África, Tierra Santa, Jornada Mundial Misional, Ofrenda Universal de la Iglesia</a:t>
            </a:r>
            <a:r>
              <a:rPr lang="es-AR" sz="28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s-AR" sz="2800" dirty="0">
              <a:solidFill>
                <a:prstClr val="black"/>
              </a:solidFill>
            </a:endParaRPr>
          </a:p>
          <a:p>
            <a:pPr lvl="0"/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Nacionales (CEA):</a:t>
            </a:r>
          </a:p>
          <a:p>
            <a:pPr lvl="0"/>
            <a:r>
              <a:rPr lang="es-AR" sz="2800" dirty="0">
                <a:solidFill>
                  <a:prstClr val="black"/>
                </a:solidFill>
              </a:rPr>
              <a:t>Caritas, Más por Menos, </a:t>
            </a:r>
            <a:r>
              <a:rPr lang="es-AR" sz="2800" dirty="0" smtClean="0">
                <a:solidFill>
                  <a:prstClr val="black"/>
                </a:solidFill>
              </a:rPr>
              <a:t>Inmigración, </a:t>
            </a:r>
            <a:r>
              <a:rPr lang="es-AR" sz="2800" dirty="0" err="1" smtClean="0">
                <a:solidFill>
                  <a:prstClr val="black"/>
                </a:solidFill>
              </a:rPr>
              <a:t>XI°</a:t>
            </a:r>
            <a:r>
              <a:rPr lang="es-AR" sz="2800" dirty="0" smtClean="0">
                <a:solidFill>
                  <a:prstClr val="black"/>
                </a:solidFill>
              </a:rPr>
              <a:t> CEN.</a:t>
            </a:r>
          </a:p>
          <a:p>
            <a:pPr lvl="0"/>
            <a:endParaRPr lang="es-AR" sz="2800" dirty="0">
              <a:solidFill>
                <a:prstClr val="black"/>
              </a:solidFill>
            </a:endParaRPr>
          </a:p>
          <a:p>
            <a:pPr lvl="0"/>
            <a:r>
              <a:rPr lang="es-A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Diocesanas: </a:t>
            </a:r>
          </a:p>
          <a:p>
            <a:pPr lvl="0"/>
            <a:r>
              <a:rPr lang="es-AR" sz="2800" dirty="0">
                <a:solidFill>
                  <a:prstClr val="black"/>
                </a:solidFill>
              </a:rPr>
              <a:t>Jornada del Buen Pastor, FIDES, Ñemuasâi.</a:t>
            </a:r>
          </a:p>
          <a:p>
            <a:pPr lvl="0"/>
            <a:endParaRPr lang="es-AR" sz="28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96" y="82790"/>
            <a:ext cx="14208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893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1261" y="2825552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9090" y="2151725"/>
            <a:ext cx="77768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AR" sz="4000" dirty="0" smtClean="0">
                <a:solidFill>
                  <a:srgbClr val="003300"/>
                </a:solidFill>
                <a:cs typeface="Calibri" pitchFamily="34" charset="0"/>
              </a:rPr>
              <a:t>Expresión </a:t>
            </a:r>
            <a:r>
              <a:rPr lang="es-ES" altLang="es-AR" sz="4000" dirty="0">
                <a:solidFill>
                  <a:srgbClr val="003300"/>
                </a:solidFill>
                <a:cs typeface="Calibri" pitchFamily="34" charset="0"/>
              </a:rPr>
              <a:t>de comunión y solidaridad con la obra evangelizadora de la Iglesia Correntina, </a:t>
            </a:r>
            <a:r>
              <a:rPr lang="es-ES" altLang="es-AR" sz="4000" b="1" i="1" dirty="0">
                <a:solidFill>
                  <a:srgbClr val="003300"/>
                </a:solidFill>
                <a:cs typeface="Calibri" pitchFamily="34" charset="0"/>
              </a:rPr>
              <a:t>por única vez en el año.</a:t>
            </a:r>
            <a:endParaRPr lang="es-AR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0" r="27440" b="92800"/>
          <a:stretch/>
        </p:blipFill>
        <p:spPr bwMode="auto">
          <a:xfrm>
            <a:off x="4720857" y="260648"/>
            <a:ext cx="871870" cy="4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5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8936" y="2857699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" r="38496" b="80721"/>
          <a:stretch/>
        </p:blipFill>
        <p:spPr bwMode="auto">
          <a:xfrm>
            <a:off x="2320961" y="723014"/>
            <a:ext cx="2782668" cy="78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612"/>
            <a:ext cx="757872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" y="4509120"/>
            <a:ext cx="78835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5733257"/>
            <a:ext cx="809483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utoRev="1" fill="remove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utoRev="1" fill="remove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autoRev="1" fill="remove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8444" y="2897560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1798945"/>
            <a:ext cx="71287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3200" b="1" i="1" dirty="0">
                <a:solidFill>
                  <a:srgbClr val="C0504D">
                    <a:lumMod val="50000"/>
                  </a:srgbClr>
                </a:solidFill>
              </a:rPr>
              <a:t>“Que cada uno dé conforme a lo que ha resuelto en su corazón, no de mala gana o por la fuerza, porque Dios ama al que da con alegría”  </a:t>
            </a:r>
            <a:r>
              <a:rPr lang="es-AR" sz="2800" b="1" i="1" dirty="0">
                <a:solidFill>
                  <a:srgbClr val="C0504D">
                    <a:lumMod val="50000"/>
                  </a:srgbClr>
                </a:solidFill>
              </a:rPr>
              <a:t>(2 </a:t>
            </a:r>
            <a:r>
              <a:rPr lang="es-AR" sz="2800" b="1" i="1" dirty="0" err="1">
                <a:solidFill>
                  <a:srgbClr val="C0504D">
                    <a:lumMod val="50000"/>
                  </a:srgbClr>
                </a:solidFill>
              </a:rPr>
              <a:t>Cor</a:t>
            </a:r>
            <a:r>
              <a:rPr lang="es-AR" sz="2800" b="1" i="1" dirty="0">
                <a:solidFill>
                  <a:srgbClr val="C0504D">
                    <a:lumMod val="50000"/>
                  </a:srgbClr>
                </a:solidFill>
              </a:rPr>
              <a:t> 9,7)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9" b="80745"/>
          <a:stretch/>
        </p:blipFill>
        <p:spPr bwMode="auto">
          <a:xfrm>
            <a:off x="5720316" y="260649"/>
            <a:ext cx="1143811" cy="122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77" y="1528672"/>
            <a:ext cx="81629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0442"/>
            <a:ext cx="804703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8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4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5662120" y="2348880"/>
            <a:ext cx="15553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solidFill>
                  <a:prstClr val="black"/>
                </a:solidFill>
              </a:rPr>
              <a:t>$ </a:t>
            </a:r>
            <a:r>
              <a:rPr lang="es-AR" sz="4400" dirty="0" smtClean="0">
                <a:solidFill>
                  <a:prstClr val="black"/>
                </a:solidFill>
              </a:rPr>
              <a:t>.8060||||||||||||||||||||||||||||||||||||||||||||</a:t>
            </a:r>
            <a:endParaRPr lang="es-AR" sz="4400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39752" y="255619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prstClr val="black"/>
                </a:solidFill>
              </a:rPr>
              <a:t>X</a:t>
            </a:r>
            <a:endParaRPr lang="es-AR" sz="32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15816" y="242088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solidFill>
                  <a:prstClr val="black"/>
                </a:solidFill>
              </a:rPr>
              <a:t>1</a:t>
            </a:r>
            <a:endParaRPr lang="es-AR" sz="4400" dirty="0">
              <a:solidFill>
                <a:prstClr val="black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611560" y="3356992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583668" y="3645024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solidFill>
                  <a:prstClr val="black"/>
                </a:solidFill>
              </a:rPr>
              <a:t>100</a:t>
            </a:r>
            <a:endParaRPr lang="es-AR" sz="4000"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79912" y="2924944"/>
            <a:ext cx="4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solidFill>
                  <a:prstClr val="black"/>
                </a:solidFill>
              </a:rPr>
              <a:t>=</a:t>
            </a:r>
            <a:endParaRPr lang="es-AR" sz="4000" dirty="0">
              <a:solidFill>
                <a:prstClr val="black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72000" y="278092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solidFill>
                  <a:prstClr val="black"/>
                </a:solidFill>
              </a:rPr>
              <a:t>$ </a:t>
            </a:r>
            <a:r>
              <a:rPr lang="es-AR" sz="4400" dirty="0" smtClean="0">
                <a:solidFill>
                  <a:prstClr val="black"/>
                </a:solidFill>
              </a:rPr>
              <a:t>80,60</a:t>
            </a:r>
            <a:endParaRPr lang="es-AR" sz="44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63"/>
            <a:ext cx="1152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rgbClr val="41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calculo el 1% de los ingresos….</a:t>
            </a:r>
            <a:endParaRPr lang="es-AR" sz="3600" b="1" dirty="0">
              <a:solidFill>
                <a:srgbClr val="41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250509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$8.060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27307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3439" y="2852935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5496" y="1642666"/>
            <a:ext cx="8102600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4"/>
          <a:stretch/>
        </p:blipFill>
        <p:spPr bwMode="auto">
          <a:xfrm>
            <a:off x="-108520" y="332656"/>
            <a:ext cx="823643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6" y="401725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$ .3000</a:t>
            </a:r>
            <a:endParaRPr lang="es-AR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483768" y="406661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X</a:t>
            </a:r>
            <a:endParaRPr lang="es-AR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15816" y="401725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30</a:t>
            </a:r>
            <a:endParaRPr lang="es-AR" sz="4000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611560" y="4653136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583668" y="4836059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100</a:t>
            </a:r>
            <a:endParaRPr lang="es-AR" sz="4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79912" y="4221088"/>
            <a:ext cx="4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=</a:t>
            </a:r>
            <a:endParaRPr lang="es-AR" sz="4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572000" y="422108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$ 900,00</a:t>
            </a:r>
            <a:endParaRPr lang="es-A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63"/>
            <a:ext cx="1152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r="23768"/>
          <a:stretch/>
        </p:blipFill>
        <p:spPr bwMode="auto">
          <a:xfrm>
            <a:off x="395536" y="3068960"/>
            <a:ext cx="83680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49"/>
          <a:stretch/>
        </p:blipFill>
        <p:spPr bwMode="auto">
          <a:xfrm>
            <a:off x="-36512" y="1"/>
            <a:ext cx="9180512" cy="260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5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3441" y="2825552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0" y="116632"/>
            <a:ext cx="4205416" cy="315000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313">
            <a:off x="3375008" y="2447987"/>
            <a:ext cx="2920571" cy="372372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255">
            <a:off x="732365" y="2798770"/>
            <a:ext cx="2910538" cy="347386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67497" y="404664"/>
            <a:ext cx="2972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2012</a:t>
            </a:r>
            <a:endParaRPr lang="es-AR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00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72695" b="90992"/>
          <a:stretch/>
        </p:blipFill>
        <p:spPr bwMode="auto">
          <a:xfrm>
            <a:off x="1979712" y="188640"/>
            <a:ext cx="1248314" cy="5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3" r="46810" b="60688"/>
          <a:stretch/>
        </p:blipFill>
        <p:spPr bwMode="auto">
          <a:xfrm>
            <a:off x="3203848" y="188640"/>
            <a:ext cx="1440160" cy="51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1" r="24883" b="60688"/>
          <a:stretch/>
        </p:blipFill>
        <p:spPr bwMode="auto">
          <a:xfrm>
            <a:off x="4641086" y="188640"/>
            <a:ext cx="1155050" cy="52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2" r="24883"/>
          <a:stretch/>
        </p:blipFill>
        <p:spPr bwMode="auto">
          <a:xfrm>
            <a:off x="1979712" y="692696"/>
            <a:ext cx="3705993" cy="66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7"/>
          <a:stretch/>
        </p:blipFill>
        <p:spPr bwMode="auto">
          <a:xfrm>
            <a:off x="5652120" y="188640"/>
            <a:ext cx="1509842" cy="118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/>
        </p:blipFill>
        <p:spPr bwMode="auto">
          <a:xfrm>
            <a:off x="2051720" y="1340768"/>
            <a:ext cx="511024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3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8936" y="2852935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09" y="3285899"/>
            <a:ext cx="4616549" cy="326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355976" y="624688"/>
            <a:ext cx="316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2013</a:t>
            </a:r>
            <a:endParaRPr lang="es-AR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785">
            <a:off x="630776" y="376228"/>
            <a:ext cx="2843592" cy="4039073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984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2092" y="2852935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7" y="48244"/>
            <a:ext cx="258137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440"/>
            <a:ext cx="2579884" cy="181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4600">
            <a:off x="3570155" y="1313423"/>
            <a:ext cx="1232243" cy="19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565">
            <a:off x="107504" y="4365104"/>
            <a:ext cx="3419277" cy="239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3012"/>
            <a:ext cx="1215032" cy="19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18049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40843"/>
            <a:ext cx="19272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256">
            <a:off x="4153315" y="4785615"/>
            <a:ext cx="12065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5"/>
            <a:ext cx="2295940" cy="260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77605" y="233323"/>
            <a:ext cx="1809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2014</a:t>
            </a:r>
            <a:endParaRPr lang="es-AR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669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8048"/>
            <a:ext cx="114911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4" y="575720"/>
            <a:ext cx="32956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E:\iberia\afiche A3 volante gral x2000 115 4-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7926">
            <a:off x="3307431" y="1108268"/>
            <a:ext cx="3398751" cy="48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12160" y="528107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2015</a:t>
            </a:r>
            <a:endParaRPr lang="es-A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8936" y="2852936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0506"/>
            <a:ext cx="45180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940152" y="83671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2016</a:t>
            </a:r>
            <a:endParaRPr lang="es-AR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 txBox="1">
            <a:spLocks noGrp="1"/>
          </p:cNvSpPr>
          <p:nvPr>
            <p:ph idx="1"/>
          </p:nvPr>
        </p:nvSpPr>
        <p:spPr>
          <a:xfrm>
            <a:off x="107504" y="620688"/>
            <a:ext cx="8229600" cy="564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i="1" dirty="0">
                <a:solidFill>
                  <a:srgbClr val="003300"/>
                </a:solidFill>
              </a:rPr>
              <a:t>No es invento de los curas</a:t>
            </a:r>
            <a:r>
              <a:rPr lang="es-AR" i="1" dirty="0">
                <a:solidFill>
                  <a:prstClr val="black"/>
                </a:solidFill>
              </a:rPr>
              <a:t>…</a:t>
            </a:r>
          </a:p>
          <a:p>
            <a:pPr marL="0" lvl="0" indent="0">
              <a:spcBef>
                <a:spcPct val="20000"/>
              </a:spcBef>
              <a:buNone/>
            </a:pPr>
            <a:endParaRPr lang="es-AR" i="1" dirty="0">
              <a:solidFill>
                <a:prstClr val="black"/>
              </a:solidFill>
            </a:endParaRPr>
          </a:p>
          <a:p>
            <a:pPr marL="0" lvl="0" indent="0">
              <a:spcBef>
                <a:spcPct val="20000"/>
              </a:spcBef>
              <a:buNone/>
            </a:pPr>
            <a:r>
              <a:rPr lang="es-A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s-AR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s-A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16…</a:t>
            </a:r>
            <a:endParaRPr lang="es-AR" sz="3600" i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s-AR" sz="2800" i="1" dirty="0">
                <a:solidFill>
                  <a:srgbClr val="003300"/>
                </a:solidFill>
              </a:rPr>
              <a:t>Pensando: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s-AR" sz="2800" i="1" dirty="0">
                <a:solidFill>
                  <a:srgbClr val="003300"/>
                </a:solidFill>
              </a:rPr>
              <a:t>En las necesidades de la Evangelización.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s-AR" sz="2800" i="1" dirty="0">
                <a:solidFill>
                  <a:srgbClr val="003300"/>
                </a:solidFill>
              </a:rPr>
              <a:t>Los más pobres de las comunidades.</a:t>
            </a:r>
          </a:p>
          <a:p>
            <a:pPr marL="0" lvl="0" indent="0" algn="ctr">
              <a:spcBef>
                <a:spcPct val="20000"/>
              </a:spcBef>
              <a:buNone/>
            </a:pPr>
            <a:endParaRPr lang="es-AR" sz="2600" i="1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20000"/>
              </a:spcBef>
              <a:buNone/>
            </a:pPr>
            <a:r>
              <a:rPr lang="es-AR" b="1" i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AR" b="1" i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de la iglesia </a:t>
            </a:r>
            <a:endParaRPr lang="es-AR" b="1" i="1" dirty="0" smtClean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spcBef>
                <a:spcPct val="20000"/>
              </a:spcBef>
              <a:buNone/>
            </a:pPr>
            <a:r>
              <a:rPr lang="es-AR" b="1" i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 </a:t>
            </a:r>
            <a:r>
              <a:rPr lang="es-AR" b="1" i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tuvo un lugar importante </a:t>
            </a:r>
            <a:endParaRPr lang="es-AR" b="1" i="1" dirty="0" smtClean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spcBef>
                <a:spcPct val="20000"/>
              </a:spcBef>
              <a:buNone/>
            </a:pPr>
            <a:r>
              <a:rPr lang="es-AR" b="1" i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</a:t>
            </a:r>
            <a:r>
              <a:rPr lang="es-AR" b="1" i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celebraciones litúrgicas.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63"/>
            <a:ext cx="1152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3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8936" y="2852936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8987" y="714060"/>
            <a:ext cx="7776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“…No es solo dar de lo mío, sino darme a mi mismo”.</a:t>
            </a:r>
            <a:endParaRPr lang="es-AR" sz="2800" dirty="0"/>
          </a:p>
        </p:txBody>
      </p:sp>
      <p:sp>
        <p:nvSpPr>
          <p:cNvPr id="3" name="2 Rectángulo"/>
          <p:cNvSpPr/>
          <p:nvPr/>
        </p:nvSpPr>
        <p:spPr>
          <a:xfrm>
            <a:off x="56917" y="3053162"/>
            <a:ext cx="7577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 dar es desinteresado e implica y compromete al donante, la ofrenda llega a su máxima expresión.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1668167"/>
            <a:ext cx="75414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Cristo se dio por entero por nosotros</a:t>
            </a:r>
            <a:r>
              <a:rPr lang="es-A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Cada </a:t>
            </a: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cristiano se une a Jesús, </a:t>
            </a:r>
            <a:r>
              <a:rPr lang="es-A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 se </a:t>
            </a: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 si mismo en la Colecta”.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1927" y="4518898"/>
            <a:ext cx="7541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Mediante la colecta los cristianos podemos dar testimonio de desprendimiento y solidaridad.</a:t>
            </a:r>
            <a:endParaRPr lang="es-AR" sz="1400" dirty="0"/>
          </a:p>
        </p:txBody>
      </p:sp>
      <p:sp>
        <p:nvSpPr>
          <p:cNvPr id="6" name="5 Rectángulo"/>
          <p:cNvSpPr/>
          <p:nvPr/>
        </p:nvSpPr>
        <p:spPr>
          <a:xfrm>
            <a:off x="17892" y="5473005"/>
            <a:ext cx="7505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…mostrarle al mundo que lo material no es lo más importante, y que el Amor se concreta en generosidad y solidaridad.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6" b="93521"/>
          <a:stretch/>
        </p:blipFill>
        <p:spPr bwMode="auto">
          <a:xfrm>
            <a:off x="2312987" y="246064"/>
            <a:ext cx="1110697" cy="4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43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0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00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8935" y="2852936"/>
            <a:ext cx="685800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3791942"/>
            <a:ext cx="7560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Mediante la colecta vivimos nuestra corresponsabilidad en la iglesia</a:t>
            </a:r>
            <a:r>
              <a:rPr lang="es-A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3600" i="1" dirty="0"/>
          </a:p>
        </p:txBody>
      </p:sp>
      <p:sp>
        <p:nvSpPr>
          <p:cNvPr id="2" name="1 Rectángulo"/>
          <p:cNvSpPr/>
          <p:nvPr/>
        </p:nvSpPr>
        <p:spPr>
          <a:xfrm>
            <a:off x="179512" y="476672"/>
            <a:ext cx="74888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…no es un simple deber moral, es la diferencia entre </a:t>
            </a:r>
            <a:r>
              <a:rPr lang="es-AR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beneficencia</a:t>
            </a: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sentimiento humano que nos mueve a ayudar a quien necesita; y </a:t>
            </a:r>
            <a:r>
              <a:rPr lang="es-AR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caridad</a:t>
            </a: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“sacramento de la presencia de Cristo entre nosotros”.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9512" y="2689488"/>
            <a:ext cx="75605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expresión material de la comunión </a:t>
            </a:r>
            <a:r>
              <a:rPr lang="es-A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A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cristianos</a:t>
            </a:r>
            <a:r>
              <a:rPr lang="es-A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que </a:t>
            </a:r>
            <a:r>
              <a:rPr lang="es-AR" sz="3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AR" sz="3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 </a:t>
            </a:r>
            <a:r>
              <a:rPr lang="es-AR" sz="3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</a:t>
            </a:r>
            <a:r>
              <a:rPr lang="es-AR" sz="3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material</a:t>
            </a:r>
            <a:r>
              <a:rPr lang="es-AR" sz="3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2800" i="1" dirty="0"/>
          </a:p>
        </p:txBody>
      </p:sp>
    </p:spTree>
    <p:extLst>
      <p:ext uri="{BB962C8B-B14F-4D97-AF65-F5344CB8AC3E}">
        <p14:creationId xmlns:p14="http://schemas.microsoft.com/office/powerpoint/2010/main" val="6815485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486</Words>
  <Application>Microsoft Office PowerPoint</Application>
  <PresentationFormat>Presentación en pantalla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La misión es nuestra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 caminar….</dc:title>
  <dc:creator>Alumno</dc:creator>
  <cp:lastModifiedBy>Alumno</cp:lastModifiedBy>
  <cp:revision>69</cp:revision>
  <dcterms:created xsi:type="dcterms:W3CDTF">2015-05-08T22:49:12Z</dcterms:created>
  <dcterms:modified xsi:type="dcterms:W3CDTF">2017-06-10T18:38:58Z</dcterms:modified>
</cp:coreProperties>
</file>