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77" r:id="rId7"/>
    <p:sldId id="262" r:id="rId8"/>
    <p:sldId id="287" r:id="rId9"/>
    <p:sldId id="286" r:id="rId10"/>
    <p:sldId id="283" r:id="rId11"/>
    <p:sldId id="284" r:id="rId12"/>
    <p:sldId id="285" r:id="rId13"/>
    <p:sldId id="264" r:id="rId14"/>
    <p:sldId id="270" r:id="rId15"/>
    <p:sldId id="289" r:id="rId16"/>
    <p:sldId id="282" r:id="rId17"/>
    <p:sldId id="288" r:id="rId18"/>
    <p:sldId id="291" r:id="rId19"/>
    <p:sldId id="276" r:id="rId20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2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4553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2959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97440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487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595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385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070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6279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9117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002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58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897075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477B2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192377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711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597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004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40439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21914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44172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6661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6221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64596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C017E-65A0-420F-8165-E47B9412597B}" type="datetimeFigureOut">
              <a:rPr lang="es-AR" smtClean="0"/>
              <a:t>25/06/2018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A3A80-B858-48EB-BE57-BD3ECC774FFC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062709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DEDCEF3-7ADE-497C-878D-83CFF55558E3}" type="datetimeFigureOut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25/06/2018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216A863-A043-4457-A885-34AA83D10FD9}" type="slidenum">
              <a:rPr lang="es-AR" smtClean="0">
                <a:solidFill>
                  <a:srgbClr val="0E57C4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s-AR">
              <a:solidFill>
                <a:srgbClr val="0E57C4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9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61"/>
          <a:stretch/>
        </p:blipFill>
        <p:spPr bwMode="auto">
          <a:xfrm>
            <a:off x="0" y="2404995"/>
            <a:ext cx="9143999" cy="444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28" r="1313" b="80915"/>
          <a:stretch/>
        </p:blipFill>
        <p:spPr bwMode="auto">
          <a:xfrm>
            <a:off x="0" y="-27384"/>
            <a:ext cx="9146108" cy="238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05494">
            <a:off x="465410" y="5580273"/>
            <a:ext cx="562867" cy="140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18469">
            <a:off x="241410" y="4543743"/>
            <a:ext cx="1332796" cy="1180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880320" y="5841932"/>
            <a:ext cx="6265788" cy="1016068"/>
          </a:xfrm>
        </p:spPr>
        <p:txBody>
          <a:bodyPr>
            <a:normAutofit fontScale="90000"/>
          </a:bodyPr>
          <a:lstStyle/>
          <a:p>
            <a:r>
              <a:rPr lang="es-AR" sz="7200" b="1" i="1" dirty="0" smtClean="0">
                <a:solidFill>
                  <a:schemeClr val="accent3">
                    <a:lumMod val="50000"/>
                  </a:schemeClr>
                </a:solidFill>
                <a:latin typeface="Brush Script MT" panose="03060802040406070304" pitchFamily="66" charset="0"/>
                <a:cs typeface="Arial" panose="020B0604020202020204" pitchFamily="34" charset="0"/>
              </a:rPr>
              <a:t>Hemos caminado?...</a:t>
            </a:r>
            <a:endParaRPr lang="es-AR" sz="7200" b="1" i="1" dirty="0">
              <a:solidFill>
                <a:schemeClr val="accent3">
                  <a:lumMod val="50000"/>
                </a:schemeClr>
              </a:solidFill>
              <a:latin typeface="Brush Script MT" panose="030608020404060703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18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27" presetClass="emph" presetSubtype="0" fill="remove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27" presetClass="emph" presetSubtype="0" fill="remove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1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2" grpId="4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922710"/>
            <a:ext cx="7067128" cy="4954562"/>
          </a:xfrm>
        </p:spPr>
        <p:txBody>
          <a:bodyPr>
            <a:normAutofit/>
          </a:bodyPr>
          <a:lstStyle/>
          <a:p>
            <a:pPr algn="l"/>
            <a:r>
              <a:rPr lang="es-A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La Comunión es un concepto indispensable para entender la vida de la Iglesia. Puesto que Dios nos llamo a vivir en comunión con su hijo Jesucristo. </a:t>
            </a:r>
            <a:r>
              <a:rPr lang="es-AR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CMGD N° 4</a:t>
            </a:r>
            <a:endParaRPr lang="es-AR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379" y="0"/>
            <a:ext cx="11521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680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7527925" cy="1143000"/>
          </a:xfrm>
        </p:spPr>
        <p:txBody>
          <a:bodyPr/>
          <a:lstStyle/>
          <a:p>
            <a:r>
              <a:rPr lang="es-AR" b="1" dirty="0" smtClean="0">
                <a:solidFill>
                  <a:srgbClr val="C00000"/>
                </a:solidFill>
                <a:latin typeface="Tempus Sans ITC" panose="04020404030D07020202" pitchFamily="82" charset="0"/>
              </a:rPr>
              <a:t>Objetivos</a:t>
            </a:r>
            <a:endParaRPr lang="es-AR" b="1" dirty="0">
              <a:solidFill>
                <a:srgbClr val="C00000"/>
              </a:solidFill>
              <a:latin typeface="Tempus Sans ITC" panose="04020404030D07020202" pitchFamily="82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1196752"/>
            <a:ext cx="7877621" cy="2116832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es-AR" sz="3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Fortalecer en el Pueblo de Dios el sentido de corresponsabilidad para el sostenimiento de  la obra evangelizadora de la Iglesia en la Arquidiócesis de Corrientes</a:t>
            </a:r>
            <a:endParaRPr lang="es-AR" sz="3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25" y="-4802"/>
            <a:ext cx="11588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51520" y="3299500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s-AR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Motivar el interés de los fieles laicos de que todos somos iglesia y todos estamos llamados a ser misioneros.</a:t>
            </a:r>
            <a:endParaRPr lang="es-AR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67544" y="5048016"/>
            <a:ext cx="72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es-AR" sz="30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Informar a los fieles sobre cómo funciona actualmente el sostenimiento de la obra evangelizadora de la Iglesia. </a:t>
            </a:r>
            <a:endParaRPr lang="es-AR" sz="3000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449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08444" y="2897560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23528" y="1798945"/>
            <a:ext cx="712878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AR" sz="3200" b="1" i="1" dirty="0">
                <a:solidFill>
                  <a:srgbClr val="C0504D">
                    <a:lumMod val="50000"/>
                  </a:srgbClr>
                </a:solidFill>
              </a:rPr>
              <a:t>“Que cada uno dé conforme a lo que ha resuelto en su corazón, no de mala gana o por la fuerza, porque Dios ama al que da con alegría”  </a:t>
            </a:r>
            <a:r>
              <a:rPr lang="es-AR" sz="2800" b="1" i="1" dirty="0">
                <a:solidFill>
                  <a:srgbClr val="C0504D">
                    <a:lumMod val="50000"/>
                  </a:srgbClr>
                </a:solidFill>
              </a:rPr>
              <a:t>(2 </a:t>
            </a:r>
            <a:r>
              <a:rPr lang="es-AR" sz="2800" b="1" i="1" dirty="0" err="1">
                <a:solidFill>
                  <a:srgbClr val="C0504D">
                    <a:lumMod val="50000"/>
                  </a:srgbClr>
                </a:solidFill>
              </a:rPr>
              <a:t>Cor</a:t>
            </a:r>
            <a:r>
              <a:rPr lang="es-AR" sz="2800" b="1" i="1" dirty="0">
                <a:solidFill>
                  <a:srgbClr val="C0504D">
                    <a:lumMod val="50000"/>
                  </a:srgbClr>
                </a:solidFill>
              </a:rPr>
              <a:t> 9,7)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9" b="80745"/>
          <a:stretch/>
        </p:blipFill>
        <p:spPr bwMode="auto">
          <a:xfrm>
            <a:off x="5720316" y="260649"/>
            <a:ext cx="1143811" cy="122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577" y="1528672"/>
            <a:ext cx="8162925" cy="388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0442"/>
            <a:ext cx="8047037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87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4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03439" y="2852935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95300"/>
            <a:ext cx="8102600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63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716" b="1809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1475656" y="2132856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2000" dirty="0" smtClean="0">
                <a:solidFill>
                  <a:srgbClr val="C00000"/>
                </a:solidFill>
                <a:latin typeface="Brush Script MT" panose="03060802040406070304" pitchFamily="66" charset="0"/>
              </a:rPr>
              <a:t>Preguntas???</a:t>
            </a:r>
            <a:endParaRPr lang="es-AR" sz="12000" dirty="0">
              <a:solidFill>
                <a:srgbClr val="C00000"/>
              </a:solidFill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08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8" r="23768"/>
          <a:stretch/>
        </p:blipFill>
        <p:spPr bwMode="auto">
          <a:xfrm>
            <a:off x="1467786" y="3068960"/>
            <a:ext cx="729578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49"/>
          <a:stretch/>
        </p:blipFill>
        <p:spPr bwMode="auto">
          <a:xfrm>
            <a:off x="-36512" y="1"/>
            <a:ext cx="9180512" cy="260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17494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0" y="5681265"/>
            <a:ext cx="1431925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454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3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3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6165">
            <a:off x="2704734" y="756604"/>
            <a:ext cx="3889739" cy="5491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545761" y="496387"/>
            <a:ext cx="18245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2018</a:t>
            </a:r>
            <a:endParaRPr lang="es-AR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70210" y="-16538"/>
            <a:ext cx="11525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5" y="5524214"/>
            <a:ext cx="1431925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5" y="4324350"/>
            <a:ext cx="1749425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836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0" y="0"/>
            <a:ext cx="1187624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-27384"/>
            <a:ext cx="7498080" cy="1143000"/>
          </a:xfrm>
        </p:spPr>
        <p:txBody>
          <a:bodyPr>
            <a:noAutofit/>
          </a:bodyPr>
          <a:lstStyle/>
          <a:p>
            <a:pPr algn="r"/>
            <a:r>
              <a:rPr lang="es-AR" sz="6500" dirty="0" smtClean="0">
                <a:solidFill>
                  <a:srgbClr val="C00000"/>
                </a:solidFill>
                <a:latin typeface="Brush Script MT" panose="03060802040406070304" pitchFamily="66" charset="0"/>
              </a:rPr>
              <a:t>a jugar!!!</a:t>
            </a:r>
            <a:endParaRPr lang="es-AR" sz="6500" dirty="0">
              <a:solidFill>
                <a:srgbClr val="C00000"/>
              </a:solidFill>
              <a:latin typeface="Brush Script MT" panose="03060802040406070304" pitchFamily="66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211960" y="40466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932040" y="54868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2163584" y="2807679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5940152" y="1424970"/>
            <a:ext cx="118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300192" y="1988840"/>
            <a:ext cx="88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3419872" y="620688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2843808" y="1064930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2195736" y="2073042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2341678" y="3501008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5436096" y="908720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2915816" y="4017258"/>
            <a:ext cx="972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3635896" y="4365104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6156176" y="3225170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2559628" y="1496978"/>
            <a:ext cx="35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5364088" y="4005064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6228184" y="2649106"/>
            <a:ext cx="5421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5806146" y="3729226"/>
            <a:ext cx="4940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4644008" y="4365104"/>
            <a:ext cx="5100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s-AR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107504" y="5517232"/>
            <a:ext cx="414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5400" dirty="0" smtClean="0">
                <a:latin typeface="Bernard MT Condensed" panose="02050806060905020404" pitchFamily="18" charset="0"/>
              </a:rPr>
              <a:t>C</a:t>
            </a:r>
            <a:endParaRPr lang="es-AR" sz="5400" dirty="0">
              <a:latin typeface="Bernard MT Condensed" panose="02050806060905020404" pitchFamily="18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593812" y="5517232"/>
            <a:ext cx="449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5400" dirty="0" smtClean="0">
                <a:latin typeface="Bernard MT Condensed" panose="02050806060905020404" pitchFamily="18" charset="0"/>
              </a:rPr>
              <a:t>O</a:t>
            </a:r>
            <a:endParaRPr lang="es-AR" sz="5400" dirty="0">
              <a:latin typeface="Bernard MT Condensed" panose="02050806060905020404" pitchFamily="18" charset="0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1115616" y="5517232"/>
            <a:ext cx="43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5400" dirty="0" smtClean="0">
                <a:latin typeface="Bernard MT Condensed" panose="02050806060905020404" pitchFamily="18" charset="0"/>
              </a:rPr>
              <a:t>R</a:t>
            </a:r>
            <a:endParaRPr lang="es-AR" sz="5400" dirty="0">
              <a:latin typeface="Bernard MT Condensed" panose="02050806060905020404" pitchFamily="18" charset="0"/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1603815" y="5517232"/>
            <a:ext cx="5597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>
                <a:solidFill>
                  <a:prstClr val="black"/>
                </a:solidFill>
                <a:latin typeface="Bernard MT Condensed" panose="02050806060905020404" pitchFamily="18" charset="0"/>
              </a:rPr>
              <a:t>R</a:t>
            </a:r>
          </a:p>
        </p:txBody>
      </p:sp>
      <p:sp>
        <p:nvSpPr>
          <p:cNvPr id="28" name="27 CuadroTexto"/>
          <p:cNvSpPr txBox="1"/>
          <p:nvPr/>
        </p:nvSpPr>
        <p:spPr>
          <a:xfrm>
            <a:off x="2163584" y="5517232"/>
            <a:ext cx="3960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5400" dirty="0" smtClean="0">
                <a:latin typeface="Bernard MT Condensed" panose="02050806060905020404" pitchFamily="18" charset="0"/>
              </a:rPr>
              <a:t>E</a:t>
            </a:r>
            <a:endParaRPr lang="es-AR" sz="5400" dirty="0">
              <a:latin typeface="Bernard MT Condensed" panose="02050806060905020404" pitchFamily="18" charset="0"/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2627784" y="5517232"/>
            <a:ext cx="4443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S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3056918" y="5530006"/>
            <a:ext cx="5597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P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4069939" y="5517232"/>
            <a:ext cx="5020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N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3539839" y="5517232"/>
            <a:ext cx="5597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O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4" name="33 Rectángulo"/>
          <p:cNvSpPr/>
          <p:nvPr/>
        </p:nvSpPr>
        <p:spPr>
          <a:xfrm>
            <a:off x="4631704" y="5517232"/>
            <a:ext cx="44435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S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5096448" y="5517232"/>
            <a:ext cx="5164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>
                <a:solidFill>
                  <a:prstClr val="black"/>
                </a:solidFill>
                <a:latin typeface="Bernard MT Condensed" panose="02050806060905020404" pitchFamily="18" charset="0"/>
              </a:rPr>
              <a:t>A</a:t>
            </a:r>
          </a:p>
        </p:txBody>
      </p:sp>
      <p:sp>
        <p:nvSpPr>
          <p:cNvPr id="36" name="35 Rectángulo"/>
          <p:cNvSpPr/>
          <p:nvPr/>
        </p:nvSpPr>
        <p:spPr>
          <a:xfrm>
            <a:off x="5583970" y="5530006"/>
            <a:ext cx="5597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B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6156176" y="5517232"/>
            <a:ext cx="386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I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7109583" y="5530006"/>
            <a:ext cx="3866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I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40" name="39 Rectángulo"/>
          <p:cNvSpPr/>
          <p:nvPr/>
        </p:nvSpPr>
        <p:spPr>
          <a:xfrm>
            <a:off x="6576998" y="5530006"/>
            <a:ext cx="46679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L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41" name="40 Rectángulo"/>
          <p:cNvSpPr/>
          <p:nvPr/>
        </p:nvSpPr>
        <p:spPr>
          <a:xfrm>
            <a:off x="8015952" y="5530006"/>
            <a:ext cx="5164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>
                <a:solidFill>
                  <a:prstClr val="black"/>
                </a:solidFill>
                <a:latin typeface="Bernard MT Condensed" panose="02050806060905020404" pitchFamily="18" charset="0"/>
              </a:rPr>
              <a:t>A</a:t>
            </a:r>
          </a:p>
        </p:txBody>
      </p:sp>
      <p:sp>
        <p:nvSpPr>
          <p:cNvPr id="42" name="41 Rectángulo"/>
          <p:cNvSpPr/>
          <p:nvPr/>
        </p:nvSpPr>
        <p:spPr>
          <a:xfrm>
            <a:off x="7496227" y="5530006"/>
            <a:ext cx="5597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D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8532440" y="5530006"/>
            <a:ext cx="55976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5400" dirty="0" smtClean="0">
                <a:solidFill>
                  <a:prstClr val="black"/>
                </a:solidFill>
                <a:latin typeface="Bernard MT Condensed" panose="02050806060905020404" pitchFamily="18" charset="0"/>
              </a:rPr>
              <a:t>D</a:t>
            </a:r>
            <a:endParaRPr lang="es-AR" sz="5400" dirty="0">
              <a:solidFill>
                <a:prstClr val="black"/>
              </a:solidFill>
              <a:latin typeface="Bernard MT Condensed" panose="02050806060905020404" pitchFamily="18" charset="0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0" y="5735578"/>
            <a:ext cx="9144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5000" b="1" i="1" dirty="0" smtClean="0">
                <a:solidFill>
                  <a:srgbClr val="0E57C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 _ _ _ _ _ _ _ _ _ _ _ _ _ _ _ _ _ </a:t>
            </a:r>
            <a:endParaRPr lang="es-AR" sz="5000" b="1" i="1" dirty="0">
              <a:solidFill>
                <a:srgbClr val="0E57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054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0"/>
                            </p:stCondLst>
                            <p:childTnLst>
                              <p:par>
                                <p:cTn id="2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9" grpId="0"/>
      <p:bldP spid="40" grpId="0"/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" r="72695" b="90992"/>
          <a:stretch/>
        </p:blipFill>
        <p:spPr bwMode="auto">
          <a:xfrm>
            <a:off x="0" y="-31158"/>
            <a:ext cx="2275367" cy="92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3" r="46810" b="60688"/>
          <a:stretch/>
        </p:blipFill>
        <p:spPr bwMode="auto">
          <a:xfrm>
            <a:off x="2275366" y="-27383"/>
            <a:ext cx="2551815" cy="92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91" r="24883" b="60688"/>
          <a:stretch/>
        </p:blipFill>
        <p:spPr bwMode="auto">
          <a:xfrm>
            <a:off x="4827178" y="-27384"/>
            <a:ext cx="2052000" cy="925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12" r="24883"/>
          <a:stretch/>
        </p:blipFill>
        <p:spPr bwMode="auto">
          <a:xfrm>
            <a:off x="0" y="893137"/>
            <a:ext cx="6868633" cy="1239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7"/>
          <a:stretch/>
        </p:blipFill>
        <p:spPr bwMode="auto">
          <a:xfrm>
            <a:off x="6868632" y="-10920"/>
            <a:ext cx="2311879" cy="214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4"/>
          <a:stretch/>
        </p:blipFill>
        <p:spPr bwMode="auto">
          <a:xfrm>
            <a:off x="-1" y="2132856"/>
            <a:ext cx="9180511" cy="4725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35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03441" y="2825552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60" y="116632"/>
            <a:ext cx="4205416" cy="315000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7313">
            <a:off x="3375008" y="2447987"/>
            <a:ext cx="2920571" cy="372372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3255">
            <a:off x="732365" y="2798770"/>
            <a:ext cx="2910538" cy="347386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4767497" y="404664"/>
            <a:ext cx="29728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2012</a:t>
            </a:r>
            <a:endParaRPr lang="es-AR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900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38936" y="2852935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309" y="3285899"/>
            <a:ext cx="4616549" cy="326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4355976" y="624688"/>
            <a:ext cx="316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2013</a:t>
            </a:r>
            <a:endParaRPr lang="es-AR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64785">
            <a:off x="630776" y="376228"/>
            <a:ext cx="2843592" cy="4039073"/>
          </a:xfrm>
          <a:prstGeom prst="rect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298421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12092" y="2852935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997" y="48244"/>
            <a:ext cx="2581371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5440"/>
            <a:ext cx="2579884" cy="181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64600">
            <a:off x="3570155" y="1313423"/>
            <a:ext cx="1232243" cy="19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9565">
            <a:off x="107504" y="4365104"/>
            <a:ext cx="3419277" cy="239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3012"/>
            <a:ext cx="1215032" cy="193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04864"/>
            <a:ext cx="180498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40843"/>
            <a:ext cx="192722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56">
            <a:off x="4153315" y="4785615"/>
            <a:ext cx="12065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33055"/>
            <a:ext cx="2295940" cy="260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177605" y="233323"/>
            <a:ext cx="18092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2014</a:t>
            </a:r>
            <a:endParaRPr lang="es-AR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6692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048"/>
            <a:ext cx="1149119" cy="68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64" y="575720"/>
            <a:ext cx="329565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E:\iberia\afiche A3 volante gral x2000 115 4-0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27926">
            <a:off x="3307431" y="1108268"/>
            <a:ext cx="3398751" cy="480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6012160" y="5277584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2015</a:t>
            </a:r>
            <a:endParaRPr lang="es-AR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65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38936" y="2857699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27223">
            <a:off x="1399528" y="473923"/>
            <a:ext cx="4524375" cy="6376987"/>
          </a:xfrm>
          <a:prstGeom prst="rect">
            <a:avLst/>
          </a:prstGeom>
          <a:noFill/>
          <a:ln w="31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5251575" y="764704"/>
            <a:ext cx="163057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2016</a:t>
            </a:r>
            <a:endParaRPr lang="es-A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7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38936" y="2857699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395536" y="742599"/>
            <a:ext cx="16498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anose="03060802040406070304" pitchFamily="66" charset="0"/>
              </a:rPr>
              <a:t>2017</a:t>
            </a:r>
            <a:endParaRPr lang="es-A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"/>
          <a:stretch/>
        </p:blipFill>
        <p:spPr bwMode="auto">
          <a:xfrm rot="1936467">
            <a:off x="1895355" y="181061"/>
            <a:ext cx="4813636" cy="67759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84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38936" y="2857699"/>
            <a:ext cx="6858000" cy="115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1" r="38496" b="80721"/>
          <a:stretch/>
        </p:blipFill>
        <p:spPr bwMode="auto">
          <a:xfrm>
            <a:off x="2320961" y="723014"/>
            <a:ext cx="2782668" cy="78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612"/>
            <a:ext cx="7578725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4" y="4509120"/>
            <a:ext cx="788352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4" y="5733257"/>
            <a:ext cx="8094834" cy="1124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46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0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5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15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15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500" autoRev="1" fill="remov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857" y="0"/>
            <a:ext cx="11521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467544" y="1076543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El espíritu que anima la colecta diocesana Ñemuasâi tiene como modelo la comunión fraterna que animó a las primeras comunidad (Aparecida N° 369).</a:t>
            </a:r>
            <a:endParaRPr lang="es-AR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467544" y="2412171"/>
            <a:ext cx="49685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“Todos se reunían asiduamente para escuchar la enseñanza de los Apóstoles y participar de la vida en común, en la fracción del Pan y en las oraciones. Todos los creyentes vivían unidos y compartían cuanto tenían y nadie pasaba necesidad… </a:t>
            </a:r>
          </a:p>
          <a:p>
            <a:pPr algn="r"/>
            <a:r>
              <a:rPr lang="es-AR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(</a:t>
            </a:r>
            <a:r>
              <a:rPr lang="es-AR" sz="2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Hch</a:t>
            </a:r>
            <a:r>
              <a:rPr lang="es-AR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 2, 42. 44-45)</a:t>
            </a:r>
            <a:endParaRPr lang="es-AR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683568" y="260648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empus Sans ITC" panose="04020404030D07020202" pitchFamily="82" charset="0"/>
              </a:rPr>
              <a:t>Fundamentos</a:t>
            </a:r>
            <a:endParaRPr lang="es-A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empus Sans ITC" panose="04020404030D07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35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olsticio">
  <a:themeElements>
    <a:clrScheme name="Personalizado 1">
      <a:dk1>
        <a:sysClr val="windowText" lastClr="000000"/>
      </a:dk1>
      <a:lt1>
        <a:sysClr val="window" lastClr="FFFFFF"/>
      </a:lt1>
      <a:dk2>
        <a:srgbClr val="021127"/>
      </a:dk2>
      <a:lt2>
        <a:srgbClr val="0E57C4"/>
      </a:lt2>
      <a:accent1>
        <a:srgbClr val="3477B2"/>
      </a:accent1>
      <a:accent2>
        <a:srgbClr val="297FD5"/>
      </a:accent2>
      <a:accent3>
        <a:srgbClr val="7F8FA9"/>
      </a:accent3>
      <a:accent4>
        <a:srgbClr val="374C81"/>
      </a:accent4>
      <a:accent5>
        <a:srgbClr val="417B84"/>
      </a:accent5>
      <a:accent6>
        <a:srgbClr val="77697A"/>
      </a:accent6>
      <a:hlink>
        <a:srgbClr val="4A2467"/>
      </a:hlink>
      <a:folHlink>
        <a:srgbClr val="0A658C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</TotalTime>
  <Words>282</Words>
  <Application>Microsoft Office PowerPoint</Application>
  <PresentationFormat>Presentación en pantalla (4:3)</PresentationFormat>
  <Paragraphs>57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18</vt:i4>
      </vt:variant>
    </vt:vector>
  </HeadingPairs>
  <TitlesOfParts>
    <vt:vector size="20" baseType="lpstr">
      <vt:lpstr>Tema de Office</vt:lpstr>
      <vt:lpstr>Solsticio</vt:lpstr>
      <vt:lpstr>Hemos caminado?...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La Comunión es un concepto indispensable para entender la vida de la Iglesia. Puesto que Dios nos llamo a vivir en comunión con su hijo Jesucristo. CMGD N° 4</vt:lpstr>
      <vt:lpstr>Objetivos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 jugar!!!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Nuestro caminar….</dc:title>
  <dc:creator>Alumno</dc:creator>
  <cp:lastModifiedBy>Asus</cp:lastModifiedBy>
  <cp:revision>81</cp:revision>
  <dcterms:created xsi:type="dcterms:W3CDTF">2015-05-08T22:49:12Z</dcterms:created>
  <dcterms:modified xsi:type="dcterms:W3CDTF">2018-06-26T01:16:32Z</dcterms:modified>
</cp:coreProperties>
</file>